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85" autoAdjust="0"/>
  </p:normalViewPr>
  <p:slideViewPr>
    <p:cSldViewPr snapToGrid="0" snapToObjects="1">
      <p:cViewPr varScale="1">
        <p:scale>
          <a:sx n="105" d="100"/>
          <a:sy n="105" d="100"/>
        </p:scale>
        <p:origin x="-121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781D9-7955-F148-B6D5-D9CE5D317E39}" type="datetimeFigureOut">
              <a:t>9/25/13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18140-5970-334E-99A8-DE7A742DB30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508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87B0-7284-2047-A5A8-3DC93522C4AF}" type="datetimeFigureOut">
              <a:t>9/25/13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BC620-BF6D-9F43-85A6-9B6FFAEA7AD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02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87B0-7284-2047-A5A8-3DC93522C4AF}" type="datetimeFigureOut">
              <a:t>9/25/13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BC620-BF6D-9F43-85A6-9B6FFAEA7AD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86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87B0-7284-2047-A5A8-3DC93522C4AF}" type="datetimeFigureOut">
              <a:t>9/25/13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BC620-BF6D-9F43-85A6-9B6FFAEA7AD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21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87B0-7284-2047-A5A8-3DC93522C4AF}" type="datetimeFigureOut">
              <a:t>9/25/13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BC620-BF6D-9F43-85A6-9B6FFAEA7AD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928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87B0-7284-2047-A5A8-3DC93522C4AF}" type="datetimeFigureOut">
              <a:t>9/25/13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BC620-BF6D-9F43-85A6-9B6FFAEA7AD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371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87B0-7284-2047-A5A8-3DC93522C4AF}" type="datetimeFigureOut">
              <a:t>9/25/13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BC620-BF6D-9F43-85A6-9B6FFAEA7AD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2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87B0-7284-2047-A5A8-3DC93522C4AF}" type="datetimeFigureOut">
              <a:t>9/25/13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BC620-BF6D-9F43-85A6-9B6FFAEA7AD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32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87B0-7284-2047-A5A8-3DC93522C4AF}" type="datetimeFigureOut">
              <a:t>9/25/13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BC620-BF6D-9F43-85A6-9B6FFAEA7AD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433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87B0-7284-2047-A5A8-3DC93522C4AF}" type="datetimeFigureOut">
              <a:t>9/25/13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BC620-BF6D-9F43-85A6-9B6FFAEA7AD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57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87B0-7284-2047-A5A8-3DC93522C4AF}" type="datetimeFigureOut">
              <a:t>9/25/13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BC620-BF6D-9F43-85A6-9B6FFAEA7AD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2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87B0-7284-2047-A5A8-3DC93522C4AF}" type="datetimeFigureOut">
              <a:t>9/25/13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BC620-BF6D-9F43-85A6-9B6FFAEA7AD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59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687B0-7284-2047-A5A8-3DC93522C4AF}" type="datetimeFigureOut">
              <a:t>9/25/13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BC620-BF6D-9F43-85A6-9B6FFAEA7AD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845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A heat map annotat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690" y="0"/>
            <a:ext cx="6858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21500" y="736600"/>
            <a:ext cx="889000" cy="190500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78833" y="654050"/>
            <a:ext cx="58221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/>
              <a:t>Cytoskeleton</a:t>
            </a:r>
          </a:p>
          <a:p>
            <a:r>
              <a:rPr lang="en-US" sz="500"/>
              <a:t>Ribosome</a:t>
            </a:r>
          </a:p>
          <a:p>
            <a:r>
              <a:rPr lang="en-US" sz="500"/>
              <a:t>Protein folding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6921500" y="1016000"/>
            <a:ext cx="889000" cy="215902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50593" y="86995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>
                <a:solidFill>
                  <a:srgbClr val="000000"/>
                </a:solidFill>
              </a:rPr>
              <a:t>mRNA processing</a:t>
            </a:r>
          </a:p>
          <a:p>
            <a:r>
              <a:rPr lang="en-US" sz="600">
                <a:solidFill>
                  <a:srgbClr val="000000"/>
                </a:solidFill>
              </a:rPr>
              <a:t>Lipid transport</a:t>
            </a:r>
          </a:p>
          <a:p>
            <a:r>
              <a:rPr lang="en-US" sz="600">
                <a:solidFill>
                  <a:srgbClr val="000000"/>
                </a:solidFill>
              </a:rPr>
              <a:t>Transcription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678833" y="730250"/>
            <a:ext cx="1280267" cy="190500"/>
          </a:xfrm>
          <a:prstGeom prst="rect">
            <a:avLst/>
          </a:prstGeom>
          <a:noFill/>
          <a:ln w="635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50594" y="920750"/>
            <a:ext cx="1401880" cy="266700"/>
          </a:xfrm>
          <a:prstGeom prst="rect">
            <a:avLst/>
          </a:prstGeom>
          <a:noFill/>
          <a:ln w="635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97000" y="1286932"/>
            <a:ext cx="1562100" cy="359833"/>
          </a:xfrm>
          <a:prstGeom prst="rect">
            <a:avLst/>
          </a:prstGeom>
          <a:noFill/>
          <a:ln w="635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921500" y="1238252"/>
            <a:ext cx="1498600" cy="476250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84024" y="1225550"/>
            <a:ext cx="729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>
                <a:solidFill>
                  <a:srgbClr val="000000"/>
                </a:solidFill>
              </a:rPr>
              <a:t>Cell growth</a:t>
            </a:r>
          </a:p>
          <a:p>
            <a:r>
              <a:rPr lang="en-US" sz="400">
                <a:solidFill>
                  <a:srgbClr val="000000"/>
                </a:solidFill>
              </a:rPr>
              <a:t>Cytoskeleton</a:t>
            </a:r>
          </a:p>
          <a:p>
            <a:r>
              <a:rPr lang="en-US" sz="400">
                <a:solidFill>
                  <a:srgbClr val="000000"/>
                </a:solidFill>
              </a:rPr>
              <a:t>Carbohydrate metabolism</a:t>
            </a:r>
          </a:p>
          <a:p>
            <a:r>
              <a:rPr lang="en-US" sz="400">
                <a:solidFill>
                  <a:srgbClr val="000000"/>
                </a:solidFill>
              </a:rPr>
              <a:t>Protein catabolism</a:t>
            </a:r>
          </a:p>
          <a:p>
            <a:r>
              <a:rPr lang="en-US" sz="400">
                <a:solidFill>
                  <a:srgbClr val="000000"/>
                </a:solidFill>
              </a:rPr>
              <a:t>Electron transport</a:t>
            </a:r>
          </a:p>
          <a:p>
            <a:r>
              <a:rPr lang="en-US" sz="400">
                <a:solidFill>
                  <a:srgbClr val="000000"/>
                </a:solidFill>
              </a:rPr>
              <a:t>Ribosome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49375" y="5642005"/>
            <a:ext cx="22937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00950" y="5694377"/>
            <a:ext cx="22937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455364" y="1660445"/>
            <a:ext cx="1497110" cy="485002"/>
          </a:xfrm>
          <a:prstGeom prst="rect">
            <a:avLst/>
          </a:prstGeom>
          <a:noFill/>
          <a:ln w="635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913600" y="1710264"/>
            <a:ext cx="1498600" cy="485010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447800" y="1597799"/>
            <a:ext cx="1225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>
                <a:solidFill>
                  <a:srgbClr val="000000"/>
                </a:solidFill>
              </a:rPr>
              <a:t>Cytoskeleton</a:t>
            </a:r>
          </a:p>
          <a:p>
            <a:r>
              <a:rPr lang="en-US" sz="400">
                <a:solidFill>
                  <a:srgbClr val="000000"/>
                </a:solidFill>
              </a:rPr>
              <a:t>Protein catabolism</a:t>
            </a:r>
          </a:p>
          <a:p>
            <a:r>
              <a:rPr lang="en-US" sz="400">
                <a:solidFill>
                  <a:srgbClr val="000000"/>
                </a:solidFill>
              </a:rPr>
              <a:t>Cell adhesion</a:t>
            </a:r>
          </a:p>
          <a:p>
            <a:r>
              <a:rPr lang="en-US" sz="400">
                <a:solidFill>
                  <a:srgbClr val="000000"/>
                </a:solidFill>
              </a:rPr>
              <a:t>Cell cycle</a:t>
            </a:r>
          </a:p>
          <a:p>
            <a:r>
              <a:rPr lang="en-US" sz="400">
                <a:solidFill>
                  <a:srgbClr val="000000"/>
                </a:solidFill>
              </a:rPr>
              <a:t>Membrane</a:t>
            </a:r>
          </a:p>
          <a:p>
            <a:r>
              <a:rPr lang="en-US" sz="400">
                <a:solidFill>
                  <a:srgbClr val="000000"/>
                </a:solidFill>
              </a:rPr>
              <a:t>Insulin degradation</a:t>
            </a:r>
          </a:p>
          <a:p>
            <a:r>
              <a:rPr lang="en-US" sz="400">
                <a:solidFill>
                  <a:srgbClr val="000000"/>
                </a:solidFill>
              </a:rPr>
              <a:t>Protein transport</a:t>
            </a:r>
          </a:p>
          <a:p>
            <a:r>
              <a:rPr lang="en-US" sz="400">
                <a:solidFill>
                  <a:srgbClr val="000000"/>
                </a:solidFill>
              </a:rPr>
              <a:t>mRNA processing/transcription/translation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436040" y="2146300"/>
            <a:ext cx="1516434" cy="298450"/>
          </a:xfrm>
          <a:prstGeom prst="rect">
            <a:avLst/>
          </a:prstGeom>
          <a:noFill/>
          <a:ln w="635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921500" y="2186520"/>
            <a:ext cx="1498600" cy="317500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380991" y="2093330"/>
            <a:ext cx="5650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>
                <a:solidFill>
                  <a:srgbClr val="000000"/>
                </a:solidFill>
              </a:rPr>
              <a:t>Cell adhesion</a:t>
            </a:r>
          </a:p>
          <a:p>
            <a:r>
              <a:rPr lang="en-US" sz="400">
                <a:solidFill>
                  <a:srgbClr val="000000"/>
                </a:solidFill>
              </a:rPr>
              <a:t>Electron transport</a:t>
            </a:r>
          </a:p>
          <a:p>
            <a:r>
              <a:rPr lang="en-US" sz="400">
                <a:solidFill>
                  <a:srgbClr val="000000"/>
                </a:solidFill>
              </a:rPr>
              <a:t>Translation</a:t>
            </a:r>
          </a:p>
          <a:p>
            <a:r>
              <a:rPr lang="en-US" sz="400">
                <a:solidFill>
                  <a:srgbClr val="000000"/>
                </a:solidFill>
              </a:rPr>
              <a:t>Nucleus</a:t>
            </a:r>
          </a:p>
          <a:p>
            <a:r>
              <a:rPr lang="en-US" sz="400">
                <a:solidFill>
                  <a:srgbClr val="000000"/>
                </a:solidFill>
              </a:rPr>
              <a:t>Protein synthesis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447800" y="2444750"/>
            <a:ext cx="1511300" cy="393700"/>
          </a:xfrm>
          <a:prstGeom prst="rect">
            <a:avLst/>
          </a:prstGeom>
          <a:noFill/>
          <a:ln w="635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913600" y="2506137"/>
            <a:ext cx="1498600" cy="381000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720850" y="2369977"/>
            <a:ext cx="632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>
                <a:solidFill>
                  <a:srgbClr val="000000"/>
                </a:solidFill>
              </a:rPr>
              <a:t>Membrane</a:t>
            </a:r>
          </a:p>
          <a:p>
            <a:r>
              <a:rPr lang="en-US" sz="400">
                <a:solidFill>
                  <a:srgbClr val="000000"/>
                </a:solidFill>
              </a:rPr>
              <a:t>Chaperones</a:t>
            </a:r>
          </a:p>
          <a:p>
            <a:r>
              <a:rPr lang="en-US" sz="400">
                <a:solidFill>
                  <a:srgbClr val="000000"/>
                </a:solidFill>
              </a:rPr>
              <a:t>Amino acid synthesis</a:t>
            </a:r>
          </a:p>
          <a:p>
            <a:r>
              <a:rPr lang="en-US" sz="400">
                <a:solidFill>
                  <a:srgbClr val="000000"/>
                </a:solidFill>
              </a:rPr>
              <a:t>Electron transport</a:t>
            </a:r>
          </a:p>
          <a:p>
            <a:r>
              <a:rPr lang="en-US" sz="400">
                <a:solidFill>
                  <a:srgbClr val="000000"/>
                </a:solidFill>
              </a:rPr>
              <a:t>Protein synthesis</a:t>
            </a:r>
          </a:p>
          <a:p>
            <a:r>
              <a:rPr lang="en-US" sz="400">
                <a:solidFill>
                  <a:srgbClr val="000000"/>
                </a:solidFill>
              </a:rPr>
              <a:t>Oxidoreductase </a:t>
            </a:r>
          </a:p>
          <a:p>
            <a:r>
              <a:rPr lang="en-US" sz="400">
                <a:solidFill>
                  <a:srgbClr val="000000"/>
                </a:solidFill>
              </a:rPr>
              <a:t>Lipoprotein transport</a:t>
            </a:r>
          </a:p>
          <a:p>
            <a:endParaRPr lang="en-US" sz="400">
              <a:solidFill>
                <a:srgbClr val="0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36040" y="2825750"/>
            <a:ext cx="1511300" cy="622300"/>
          </a:xfrm>
          <a:prstGeom prst="rect">
            <a:avLst/>
          </a:prstGeom>
          <a:noFill/>
          <a:ln w="635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913600" y="2893487"/>
            <a:ext cx="1498600" cy="609600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416471" y="2787539"/>
            <a:ext cx="7291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>
                <a:solidFill>
                  <a:srgbClr val="000000"/>
                </a:solidFill>
              </a:rPr>
              <a:t>Carbohydrate metabolism</a:t>
            </a:r>
          </a:p>
          <a:p>
            <a:r>
              <a:rPr lang="en-US" sz="400">
                <a:solidFill>
                  <a:srgbClr val="000000"/>
                </a:solidFill>
              </a:rPr>
              <a:t>Detoxification</a:t>
            </a:r>
          </a:p>
          <a:p>
            <a:r>
              <a:rPr lang="en-US" sz="400">
                <a:solidFill>
                  <a:srgbClr val="000000"/>
                </a:solidFill>
              </a:rPr>
              <a:t>Golgi</a:t>
            </a:r>
          </a:p>
          <a:p>
            <a:r>
              <a:rPr lang="en-US" sz="400">
                <a:solidFill>
                  <a:srgbClr val="000000"/>
                </a:solidFill>
              </a:rPr>
              <a:t>Signaling</a:t>
            </a:r>
          </a:p>
          <a:p>
            <a:r>
              <a:rPr lang="en-US" sz="400">
                <a:solidFill>
                  <a:srgbClr val="000000"/>
                </a:solidFill>
              </a:rPr>
              <a:t>Galactose metabolism</a:t>
            </a:r>
          </a:p>
          <a:p>
            <a:r>
              <a:rPr lang="en-US" sz="400">
                <a:solidFill>
                  <a:srgbClr val="000000"/>
                </a:solidFill>
              </a:rPr>
              <a:t>Mitochondria</a:t>
            </a:r>
          </a:p>
          <a:p>
            <a:r>
              <a:rPr lang="en-US" sz="400">
                <a:solidFill>
                  <a:srgbClr val="000000"/>
                </a:solidFill>
              </a:rPr>
              <a:t>Calcium response</a:t>
            </a:r>
          </a:p>
          <a:p>
            <a:r>
              <a:rPr lang="en-US" sz="400">
                <a:solidFill>
                  <a:srgbClr val="000000"/>
                </a:solidFill>
              </a:rPr>
              <a:t>Translation</a:t>
            </a:r>
          </a:p>
          <a:p>
            <a:r>
              <a:rPr lang="en-US" sz="400">
                <a:solidFill>
                  <a:srgbClr val="000000"/>
                </a:solidFill>
              </a:rPr>
              <a:t>Metalloprotease </a:t>
            </a:r>
          </a:p>
          <a:p>
            <a:r>
              <a:rPr lang="en-US" sz="400">
                <a:solidFill>
                  <a:srgbClr val="000000"/>
                </a:solidFill>
              </a:rPr>
              <a:t>oxidoreductase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436040" y="3448050"/>
            <a:ext cx="1511300" cy="374650"/>
          </a:xfrm>
          <a:prstGeom prst="rect">
            <a:avLst/>
          </a:prstGeom>
          <a:noFill/>
          <a:ln w="635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913600" y="3506867"/>
            <a:ext cx="1498600" cy="345470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416471" y="3394680"/>
            <a:ext cx="58221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>
                <a:solidFill>
                  <a:srgbClr val="000000"/>
                </a:solidFill>
              </a:rPr>
              <a:t>Transcription</a:t>
            </a:r>
          </a:p>
          <a:p>
            <a:r>
              <a:rPr lang="en-US" sz="500">
                <a:solidFill>
                  <a:srgbClr val="000000"/>
                </a:solidFill>
              </a:rPr>
              <a:t>Cytoskeleton</a:t>
            </a:r>
          </a:p>
          <a:p>
            <a:r>
              <a:rPr lang="en-US" sz="500">
                <a:solidFill>
                  <a:srgbClr val="000000"/>
                </a:solidFill>
              </a:rPr>
              <a:t>Lipid transport</a:t>
            </a:r>
          </a:p>
          <a:p>
            <a:r>
              <a:rPr lang="en-US" sz="500">
                <a:solidFill>
                  <a:srgbClr val="000000"/>
                </a:solidFill>
              </a:rPr>
              <a:t>Ribosome </a:t>
            </a:r>
          </a:p>
          <a:p>
            <a:r>
              <a:rPr lang="en-US" sz="500">
                <a:solidFill>
                  <a:srgbClr val="000000"/>
                </a:solidFill>
              </a:rPr>
              <a:t>Protein folding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436040" y="3822700"/>
            <a:ext cx="1511300" cy="374650"/>
          </a:xfrm>
          <a:prstGeom prst="rect">
            <a:avLst/>
          </a:prstGeom>
          <a:noFill/>
          <a:ln w="635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913600" y="3852337"/>
            <a:ext cx="1498600" cy="345470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455364" y="3770009"/>
            <a:ext cx="692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>
                <a:solidFill>
                  <a:srgbClr val="000000"/>
                </a:solidFill>
              </a:rPr>
              <a:t>Stress response</a:t>
            </a:r>
          </a:p>
          <a:p>
            <a:r>
              <a:rPr lang="en-US" sz="400">
                <a:solidFill>
                  <a:srgbClr val="000000"/>
                </a:solidFill>
              </a:rPr>
              <a:t>Ganglioside degradation</a:t>
            </a:r>
          </a:p>
          <a:p>
            <a:r>
              <a:rPr lang="en-US" sz="400">
                <a:solidFill>
                  <a:srgbClr val="000000"/>
                </a:solidFill>
              </a:rPr>
              <a:t>Mitochondria</a:t>
            </a:r>
          </a:p>
          <a:p>
            <a:r>
              <a:rPr lang="en-US" sz="400">
                <a:solidFill>
                  <a:srgbClr val="000000"/>
                </a:solidFill>
              </a:rPr>
              <a:t>Cytoskeleton</a:t>
            </a:r>
          </a:p>
          <a:p>
            <a:r>
              <a:rPr lang="en-US" sz="400">
                <a:solidFill>
                  <a:srgbClr val="000000"/>
                </a:solidFill>
              </a:rPr>
              <a:t>Transcription</a:t>
            </a:r>
          </a:p>
          <a:p>
            <a:r>
              <a:rPr lang="en-US" sz="400">
                <a:solidFill>
                  <a:srgbClr val="000000"/>
                </a:solidFill>
              </a:rPr>
              <a:t>Signaling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441174" y="4197350"/>
            <a:ext cx="1511300" cy="215900"/>
          </a:xfrm>
          <a:prstGeom prst="rect">
            <a:avLst/>
          </a:prstGeom>
          <a:noFill/>
          <a:ln w="635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913600" y="4206274"/>
            <a:ext cx="1498600" cy="219680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478159" y="4197350"/>
            <a:ext cx="5309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>
                <a:solidFill>
                  <a:srgbClr val="000000"/>
                </a:solidFill>
              </a:rPr>
              <a:t>Cytoskeleton</a:t>
            </a:r>
          </a:p>
          <a:p>
            <a:r>
              <a:rPr lang="en-US" sz="500">
                <a:solidFill>
                  <a:srgbClr val="000000"/>
                </a:solidFill>
              </a:rPr>
              <a:t>Signaling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447800" y="4428181"/>
            <a:ext cx="1511300" cy="334319"/>
          </a:xfrm>
          <a:prstGeom prst="rect">
            <a:avLst/>
          </a:prstGeom>
          <a:noFill/>
          <a:ln w="635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913600" y="4428181"/>
            <a:ext cx="1498600" cy="328234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478159" y="4385598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/>
              <a:t>Cytoskeleton</a:t>
            </a:r>
          </a:p>
          <a:p>
            <a:r>
              <a:rPr lang="en-US" sz="500"/>
              <a:t>Cell adhesion</a:t>
            </a:r>
          </a:p>
          <a:p>
            <a:r>
              <a:rPr lang="en-US" sz="500"/>
              <a:t>Oxidoreductase</a:t>
            </a:r>
          </a:p>
          <a:p>
            <a:r>
              <a:rPr lang="en-US" sz="500"/>
              <a:t>mRNA processing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436040" y="4762500"/>
            <a:ext cx="1511300" cy="266700"/>
          </a:xfrm>
          <a:prstGeom prst="rect">
            <a:avLst/>
          </a:prstGeom>
          <a:noFill/>
          <a:ln w="635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912825" y="4764882"/>
            <a:ext cx="1498600" cy="260088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380991" y="4688893"/>
            <a:ext cx="655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>
                <a:solidFill>
                  <a:srgbClr val="000000"/>
                </a:solidFill>
              </a:rPr>
              <a:t>Amino acid catabolism</a:t>
            </a:r>
          </a:p>
          <a:p>
            <a:r>
              <a:rPr lang="en-US" sz="400">
                <a:solidFill>
                  <a:srgbClr val="000000"/>
                </a:solidFill>
              </a:rPr>
              <a:t>Membrane</a:t>
            </a:r>
          </a:p>
          <a:p>
            <a:r>
              <a:rPr lang="en-US" sz="400">
                <a:solidFill>
                  <a:srgbClr val="000000"/>
                </a:solidFill>
              </a:rPr>
              <a:t>DNA repair</a:t>
            </a:r>
          </a:p>
          <a:p>
            <a:r>
              <a:rPr lang="en-US" sz="400">
                <a:solidFill>
                  <a:srgbClr val="000000"/>
                </a:solidFill>
              </a:rPr>
              <a:t>Proteolysis</a:t>
            </a:r>
          </a:p>
          <a:p>
            <a:r>
              <a:rPr lang="en-US" sz="400">
                <a:solidFill>
                  <a:srgbClr val="000000"/>
                </a:solidFill>
              </a:rPr>
              <a:t>Immune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424981" y="5029200"/>
            <a:ext cx="1511300" cy="431800"/>
          </a:xfrm>
          <a:prstGeom prst="rect">
            <a:avLst/>
          </a:prstGeom>
          <a:noFill/>
          <a:ln w="635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912825" y="5037830"/>
            <a:ext cx="1498600" cy="425290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1368957" y="4986870"/>
            <a:ext cx="729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/>
              <a:t>Carbohydrate metabolism</a:t>
            </a:r>
          </a:p>
          <a:p>
            <a:r>
              <a:rPr lang="en-US" sz="400"/>
              <a:t>Malate metabolism</a:t>
            </a:r>
          </a:p>
          <a:p>
            <a:r>
              <a:rPr lang="en-US" sz="400"/>
              <a:t>Oxidoreductase</a:t>
            </a:r>
          </a:p>
          <a:p>
            <a:r>
              <a:rPr lang="en-US" sz="400"/>
              <a:t>Amidase</a:t>
            </a:r>
          </a:p>
          <a:p>
            <a:r>
              <a:rPr lang="en-US" sz="400"/>
              <a:t>mRNA processing</a:t>
            </a:r>
          </a:p>
          <a:p>
            <a:r>
              <a:rPr lang="en-US" sz="400"/>
              <a:t>Gluconeogensis</a:t>
            </a:r>
          </a:p>
          <a:p>
            <a:r>
              <a:rPr lang="en-US" sz="400"/>
              <a:t>H+ transport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424981" y="5461000"/>
            <a:ext cx="1511300" cy="133350"/>
          </a:xfrm>
          <a:prstGeom prst="rect">
            <a:avLst/>
          </a:prstGeom>
          <a:noFill/>
          <a:ln w="635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912825" y="5463120"/>
            <a:ext cx="1498600" cy="127346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1368957" y="5433889"/>
            <a:ext cx="710451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/>
              <a:t>Signaling, Ribosome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416471" y="5600700"/>
            <a:ext cx="1511300" cy="355600"/>
          </a:xfrm>
          <a:prstGeom prst="rect">
            <a:avLst/>
          </a:prstGeom>
          <a:noFill/>
          <a:ln w="635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912825" y="5600700"/>
            <a:ext cx="1498600" cy="337497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921500" y="927100"/>
            <a:ext cx="889000" cy="86499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1206500" y="1202265"/>
            <a:ext cx="1747464" cy="84668"/>
          </a:xfrm>
          <a:prstGeom prst="rect">
            <a:avLst/>
          </a:prstGeom>
          <a:noFill/>
          <a:ln w="635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1221080" y="1153583"/>
            <a:ext cx="108234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/>
              <a:t>Electron transport; protein folding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441174" y="5584116"/>
            <a:ext cx="5950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/>
              <a:t>Transcription</a:t>
            </a:r>
          </a:p>
          <a:p>
            <a:r>
              <a:rPr lang="en-US" sz="500"/>
              <a:t>Cytoskeleton</a:t>
            </a:r>
          </a:p>
          <a:p>
            <a:r>
              <a:rPr lang="en-US" sz="500"/>
              <a:t>Cell growth</a:t>
            </a:r>
          </a:p>
          <a:p>
            <a:r>
              <a:rPr lang="en-US" sz="500"/>
              <a:t>Stress response</a:t>
            </a:r>
          </a:p>
        </p:txBody>
      </p:sp>
      <p:sp>
        <p:nvSpPr>
          <p:cNvPr id="55" name="Up Arrow 54"/>
          <p:cNvSpPr/>
          <p:nvPr/>
        </p:nvSpPr>
        <p:spPr>
          <a:xfrm>
            <a:off x="1546526" y="736600"/>
            <a:ext cx="132307" cy="133350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Down Arrow 55"/>
          <p:cNvSpPr/>
          <p:nvPr/>
        </p:nvSpPr>
        <p:spPr>
          <a:xfrm>
            <a:off x="1392917" y="920750"/>
            <a:ext cx="109202" cy="232833"/>
          </a:xfrm>
          <a:prstGeom prst="downArrow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Up Arrow 56"/>
          <p:cNvSpPr/>
          <p:nvPr/>
        </p:nvSpPr>
        <p:spPr>
          <a:xfrm>
            <a:off x="1036532" y="1151746"/>
            <a:ext cx="132307" cy="133350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Up Arrow 57"/>
          <p:cNvSpPr/>
          <p:nvPr/>
        </p:nvSpPr>
        <p:spPr>
          <a:xfrm>
            <a:off x="1221080" y="1322860"/>
            <a:ext cx="143611" cy="274939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Up Arrow 58"/>
          <p:cNvSpPr/>
          <p:nvPr/>
        </p:nvSpPr>
        <p:spPr>
          <a:xfrm>
            <a:off x="1303734" y="1687215"/>
            <a:ext cx="121248" cy="406115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Up Arrow 59"/>
          <p:cNvSpPr/>
          <p:nvPr/>
        </p:nvSpPr>
        <p:spPr>
          <a:xfrm>
            <a:off x="1282796" y="2182574"/>
            <a:ext cx="110121" cy="187403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Up Arrow 60"/>
          <p:cNvSpPr/>
          <p:nvPr/>
        </p:nvSpPr>
        <p:spPr>
          <a:xfrm>
            <a:off x="1282796" y="2444750"/>
            <a:ext cx="153244" cy="342789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Up Arrow 61"/>
          <p:cNvSpPr/>
          <p:nvPr/>
        </p:nvSpPr>
        <p:spPr>
          <a:xfrm>
            <a:off x="1282796" y="2893487"/>
            <a:ext cx="165004" cy="393396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Down Arrow 62"/>
          <p:cNvSpPr/>
          <p:nvPr/>
        </p:nvSpPr>
        <p:spPr>
          <a:xfrm>
            <a:off x="1315780" y="3451471"/>
            <a:ext cx="100691" cy="371229"/>
          </a:xfrm>
          <a:prstGeom prst="downArrow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Down Arrow 63"/>
          <p:cNvSpPr/>
          <p:nvPr/>
        </p:nvSpPr>
        <p:spPr>
          <a:xfrm>
            <a:off x="1329423" y="3814818"/>
            <a:ext cx="87048" cy="382532"/>
          </a:xfrm>
          <a:prstGeom prst="downArrow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Down Arrow 64"/>
          <p:cNvSpPr/>
          <p:nvPr/>
        </p:nvSpPr>
        <p:spPr>
          <a:xfrm>
            <a:off x="1307161" y="4231674"/>
            <a:ext cx="153726" cy="174860"/>
          </a:xfrm>
          <a:prstGeom prst="downArrow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Down Arrow 65"/>
          <p:cNvSpPr/>
          <p:nvPr/>
        </p:nvSpPr>
        <p:spPr>
          <a:xfrm>
            <a:off x="1292093" y="4464483"/>
            <a:ext cx="168793" cy="291932"/>
          </a:xfrm>
          <a:prstGeom prst="downArrow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Down Arrow 66"/>
          <p:cNvSpPr/>
          <p:nvPr/>
        </p:nvSpPr>
        <p:spPr>
          <a:xfrm>
            <a:off x="1292093" y="4756414"/>
            <a:ext cx="132889" cy="268555"/>
          </a:xfrm>
          <a:prstGeom prst="downArrow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Down Arrow 67"/>
          <p:cNvSpPr/>
          <p:nvPr/>
        </p:nvSpPr>
        <p:spPr>
          <a:xfrm>
            <a:off x="1271254" y="5089003"/>
            <a:ext cx="164785" cy="344886"/>
          </a:xfrm>
          <a:prstGeom prst="downArrow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Down Arrow 68"/>
          <p:cNvSpPr/>
          <p:nvPr/>
        </p:nvSpPr>
        <p:spPr>
          <a:xfrm>
            <a:off x="1256316" y="5463120"/>
            <a:ext cx="153726" cy="174860"/>
          </a:xfrm>
          <a:prstGeom prst="downArrow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Up Arrow 69"/>
          <p:cNvSpPr/>
          <p:nvPr/>
        </p:nvSpPr>
        <p:spPr>
          <a:xfrm>
            <a:off x="1256316" y="5658168"/>
            <a:ext cx="140684" cy="280029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0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wMechS heat map annotat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99" y="-47701"/>
            <a:ext cx="6905701" cy="69057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7583" y="679450"/>
            <a:ext cx="1280267" cy="76200"/>
          </a:xfrm>
          <a:prstGeom prst="rect">
            <a:avLst/>
          </a:prstGeom>
          <a:noFill/>
          <a:ln w="635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67583" y="755650"/>
            <a:ext cx="1280267" cy="120650"/>
          </a:xfrm>
          <a:prstGeom prst="rect">
            <a:avLst/>
          </a:prstGeom>
          <a:noFill/>
          <a:ln w="635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67583" y="863600"/>
            <a:ext cx="1280267" cy="76200"/>
          </a:xfrm>
          <a:prstGeom prst="rect">
            <a:avLst/>
          </a:prstGeom>
          <a:noFill/>
          <a:ln w="635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67583" y="952500"/>
            <a:ext cx="1280267" cy="127000"/>
          </a:xfrm>
          <a:prstGeom prst="rect">
            <a:avLst/>
          </a:prstGeom>
          <a:noFill/>
          <a:ln w="635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0682" y="1079500"/>
            <a:ext cx="1280267" cy="146050"/>
          </a:xfrm>
          <a:prstGeom prst="rect">
            <a:avLst/>
          </a:prstGeom>
          <a:noFill/>
          <a:ln w="635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0682" y="1225550"/>
            <a:ext cx="1280267" cy="533400"/>
          </a:xfrm>
          <a:prstGeom prst="rect">
            <a:avLst/>
          </a:prstGeom>
          <a:noFill/>
          <a:ln w="635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70682" y="1752600"/>
            <a:ext cx="1280267" cy="323850"/>
          </a:xfrm>
          <a:prstGeom prst="rect">
            <a:avLst/>
          </a:prstGeom>
          <a:noFill/>
          <a:ln w="635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70682" y="2076450"/>
            <a:ext cx="1280267" cy="476250"/>
          </a:xfrm>
          <a:prstGeom prst="rect">
            <a:avLst/>
          </a:prstGeom>
          <a:noFill/>
          <a:ln w="635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70682" y="2565400"/>
            <a:ext cx="1280267" cy="152400"/>
          </a:xfrm>
          <a:prstGeom prst="rect">
            <a:avLst/>
          </a:prstGeom>
          <a:noFill/>
          <a:ln w="635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67583" y="2717800"/>
            <a:ext cx="1280267" cy="120650"/>
          </a:xfrm>
          <a:prstGeom prst="rect">
            <a:avLst/>
          </a:prstGeom>
          <a:noFill/>
          <a:ln w="635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67583" y="2838450"/>
            <a:ext cx="1280267" cy="139700"/>
          </a:xfrm>
          <a:prstGeom prst="rect">
            <a:avLst/>
          </a:prstGeom>
          <a:noFill/>
          <a:ln w="635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67583" y="2978150"/>
            <a:ext cx="1280267" cy="742950"/>
          </a:xfrm>
          <a:prstGeom prst="rect">
            <a:avLst/>
          </a:prstGeom>
          <a:noFill/>
          <a:ln w="635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70682" y="3721100"/>
            <a:ext cx="1280267" cy="577850"/>
          </a:xfrm>
          <a:prstGeom prst="rect">
            <a:avLst/>
          </a:prstGeom>
          <a:noFill/>
          <a:ln w="635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583" y="4298950"/>
            <a:ext cx="1280267" cy="215900"/>
          </a:xfrm>
          <a:prstGeom prst="rect">
            <a:avLst/>
          </a:prstGeom>
          <a:noFill/>
          <a:ln w="635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70682" y="4514850"/>
            <a:ext cx="1280267" cy="469900"/>
          </a:xfrm>
          <a:prstGeom prst="rect">
            <a:avLst/>
          </a:prstGeom>
          <a:noFill/>
          <a:ln w="635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70682" y="4984750"/>
            <a:ext cx="1280267" cy="203200"/>
          </a:xfrm>
          <a:prstGeom prst="rect">
            <a:avLst/>
          </a:prstGeom>
          <a:noFill/>
          <a:ln w="635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70682" y="5187950"/>
            <a:ext cx="1280267" cy="158750"/>
          </a:xfrm>
          <a:prstGeom prst="rect">
            <a:avLst/>
          </a:prstGeom>
          <a:noFill/>
          <a:ln w="635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70682" y="5346700"/>
            <a:ext cx="1280267" cy="101600"/>
          </a:xfrm>
          <a:prstGeom prst="rect">
            <a:avLst/>
          </a:prstGeom>
          <a:noFill/>
          <a:ln w="635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67583" y="5448300"/>
            <a:ext cx="1280267" cy="488950"/>
          </a:xfrm>
          <a:prstGeom prst="rect">
            <a:avLst/>
          </a:prstGeom>
          <a:noFill/>
          <a:ln w="635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799983" y="952500"/>
            <a:ext cx="1280267" cy="127000"/>
          </a:xfrm>
          <a:prstGeom prst="rect">
            <a:avLst/>
          </a:prstGeom>
          <a:noFill/>
          <a:ln w="63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803082" y="1079500"/>
            <a:ext cx="1280267" cy="146050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803082" y="1225550"/>
            <a:ext cx="1280267" cy="533400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803082" y="1752600"/>
            <a:ext cx="1280267" cy="323850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803082" y="2076450"/>
            <a:ext cx="1280267" cy="476250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803082" y="2565400"/>
            <a:ext cx="1280267" cy="152400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799983" y="2717800"/>
            <a:ext cx="1280267" cy="120650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799983" y="2838450"/>
            <a:ext cx="1280267" cy="139700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799983" y="2978150"/>
            <a:ext cx="1280267" cy="742950"/>
          </a:xfrm>
          <a:prstGeom prst="rect">
            <a:avLst/>
          </a:prstGeom>
          <a:noFill/>
          <a:ln w="63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803082" y="3721100"/>
            <a:ext cx="1280267" cy="577850"/>
          </a:xfrm>
          <a:prstGeom prst="rect">
            <a:avLst/>
          </a:prstGeom>
          <a:noFill/>
          <a:ln w="63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799983" y="4298950"/>
            <a:ext cx="1280267" cy="215900"/>
          </a:xfrm>
          <a:prstGeom prst="rect">
            <a:avLst/>
          </a:prstGeom>
          <a:noFill/>
          <a:ln w="63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803082" y="4514850"/>
            <a:ext cx="1280267" cy="469900"/>
          </a:xfrm>
          <a:prstGeom prst="rect">
            <a:avLst/>
          </a:prstGeom>
          <a:noFill/>
          <a:ln w="63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803082" y="4984750"/>
            <a:ext cx="1280267" cy="203200"/>
          </a:xfrm>
          <a:prstGeom prst="rect">
            <a:avLst/>
          </a:prstGeom>
          <a:noFill/>
          <a:ln w="63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803082" y="5187950"/>
            <a:ext cx="1280267" cy="158750"/>
          </a:xfrm>
          <a:prstGeom prst="rect">
            <a:avLst/>
          </a:prstGeom>
          <a:noFill/>
          <a:ln w="63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803082" y="5346700"/>
            <a:ext cx="1280267" cy="101600"/>
          </a:xfrm>
          <a:prstGeom prst="rect">
            <a:avLst/>
          </a:prstGeom>
          <a:noFill/>
          <a:ln w="63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799983" y="5448300"/>
            <a:ext cx="1280267" cy="488950"/>
          </a:xfrm>
          <a:prstGeom prst="rect">
            <a:avLst/>
          </a:prstGeom>
          <a:noFill/>
          <a:ln w="63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799983" y="679450"/>
            <a:ext cx="1280267" cy="76200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799983" y="755650"/>
            <a:ext cx="1280267" cy="120650"/>
          </a:xfrm>
          <a:prstGeom prst="rect">
            <a:avLst/>
          </a:prstGeom>
          <a:noFill/>
          <a:ln w="63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799983" y="863600"/>
            <a:ext cx="1280267" cy="76200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489200" y="612517"/>
            <a:ext cx="73609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/>
              <a:t>mRNA processing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00832" y="699929"/>
            <a:ext cx="4113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/>
              <a:t>Ribosome </a:t>
            </a:r>
          </a:p>
          <a:p>
            <a:r>
              <a:rPr lang="en-US" sz="400"/>
              <a:t>Autophagy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89200" y="914400"/>
            <a:ext cx="7924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/>
              <a:t>Glycolysis, Electron transport</a:t>
            </a:r>
          </a:p>
          <a:p>
            <a:r>
              <a:rPr lang="en-US" sz="400"/>
              <a:t>Methyltransferase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94482" y="1060450"/>
            <a:ext cx="77457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/>
              <a:t>Protein catabolism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92152" y="1156216"/>
            <a:ext cx="1005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/>
              <a:t>Oxidoreductase</a:t>
            </a:r>
          </a:p>
          <a:p>
            <a:r>
              <a:rPr lang="en-US" sz="600"/>
              <a:t>Carbohydrate metabolism</a:t>
            </a:r>
          </a:p>
          <a:p>
            <a:r>
              <a:rPr lang="en-US" sz="600"/>
              <a:t>Protein transport</a:t>
            </a:r>
          </a:p>
          <a:p>
            <a:r>
              <a:rPr lang="en-US" sz="600"/>
              <a:t>Apoptosis</a:t>
            </a:r>
          </a:p>
          <a:p>
            <a:r>
              <a:rPr lang="en-US" sz="600"/>
              <a:t>Protein catabolism</a:t>
            </a:r>
          </a:p>
          <a:p>
            <a:r>
              <a:rPr lang="en-US" sz="600"/>
              <a:t>Insulin degradation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26370" y="1698367"/>
            <a:ext cx="5650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/>
              <a:t>Oxidoreductase</a:t>
            </a:r>
          </a:p>
          <a:p>
            <a:r>
              <a:rPr lang="en-US" sz="400"/>
              <a:t>Cytoskeleton</a:t>
            </a:r>
          </a:p>
          <a:p>
            <a:r>
              <a:rPr lang="en-US" sz="400"/>
              <a:t>Ribosome</a:t>
            </a:r>
          </a:p>
          <a:p>
            <a:r>
              <a:rPr lang="en-US" sz="400"/>
              <a:t>Protein transport</a:t>
            </a:r>
          </a:p>
          <a:p>
            <a:r>
              <a:rPr lang="en-US" sz="400"/>
              <a:t>Electron transport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91383" y="2076450"/>
            <a:ext cx="1338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/>
              <a:t>Cell adhesion</a:t>
            </a:r>
          </a:p>
          <a:p>
            <a:r>
              <a:rPr lang="en-US" sz="600"/>
              <a:t>Carbohydrate, galactose metabolism</a:t>
            </a:r>
          </a:p>
          <a:p>
            <a:r>
              <a:rPr lang="en-US" sz="600"/>
              <a:t>Immune</a:t>
            </a:r>
          </a:p>
          <a:p>
            <a:r>
              <a:rPr lang="en-US" sz="600"/>
              <a:t>Lipid transport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7320" y="2500015"/>
            <a:ext cx="774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/>
              <a:t>Protein catabolism</a:t>
            </a:r>
          </a:p>
          <a:p>
            <a:r>
              <a:rPr lang="en-US" sz="600"/>
              <a:t>mRNA processing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67583" y="2684681"/>
            <a:ext cx="46679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/>
              <a:t>Signaling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18975" y="2766894"/>
            <a:ext cx="655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/>
              <a:t>Calcium homeostasis</a:t>
            </a:r>
          </a:p>
          <a:p>
            <a:r>
              <a:rPr lang="en-US" sz="400"/>
              <a:t>Amino acid catabolism</a:t>
            </a:r>
          </a:p>
          <a:p>
            <a:r>
              <a:rPr lang="en-US" sz="400"/>
              <a:t>Cell growth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07182" y="2946400"/>
            <a:ext cx="12618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/>
              <a:t>Signaling</a:t>
            </a:r>
          </a:p>
          <a:p>
            <a:r>
              <a:rPr lang="en-US" sz="600"/>
              <a:t>Transcription, mRNA processing</a:t>
            </a:r>
          </a:p>
          <a:p>
            <a:r>
              <a:rPr lang="en-US" sz="600"/>
              <a:t>Calcium homeostasis</a:t>
            </a:r>
          </a:p>
          <a:p>
            <a:r>
              <a:rPr lang="en-US" sz="600"/>
              <a:t>Ganglioside degradation</a:t>
            </a:r>
          </a:p>
          <a:p>
            <a:r>
              <a:rPr lang="en-US" sz="600"/>
              <a:t>Ribosome</a:t>
            </a:r>
          </a:p>
          <a:p>
            <a:r>
              <a:rPr lang="en-US" sz="600"/>
              <a:t>AMP synthesis</a:t>
            </a:r>
          </a:p>
          <a:p>
            <a:r>
              <a:rPr lang="en-US" sz="600"/>
              <a:t>Carbohydrate, malate metabolism</a:t>
            </a:r>
          </a:p>
          <a:p>
            <a:r>
              <a:rPr lang="en-US" sz="600"/>
              <a:t>Immune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38932" y="3689350"/>
            <a:ext cx="86566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/>
              <a:t>Cell adhesion</a:t>
            </a:r>
          </a:p>
          <a:p>
            <a:r>
              <a:rPr lang="en-US" sz="500"/>
              <a:t>Cytoskeleton</a:t>
            </a:r>
          </a:p>
          <a:p>
            <a:r>
              <a:rPr lang="en-US" sz="500"/>
              <a:t>Prostaglandin metabolism</a:t>
            </a:r>
          </a:p>
          <a:p>
            <a:r>
              <a:rPr lang="en-US" sz="500"/>
              <a:t>Protein catabolism</a:t>
            </a:r>
          </a:p>
          <a:p>
            <a:r>
              <a:rPr lang="en-US" sz="500"/>
              <a:t>Phosphoplipid binding</a:t>
            </a:r>
          </a:p>
          <a:p>
            <a:r>
              <a:rPr lang="en-US" sz="500"/>
              <a:t>Amino acid synthesis</a:t>
            </a:r>
          </a:p>
          <a:p>
            <a:r>
              <a:rPr lang="en-US" sz="500"/>
              <a:t>Signaling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67583" y="4234597"/>
            <a:ext cx="53197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/>
              <a:t>Cytoskeleton</a:t>
            </a:r>
          </a:p>
          <a:p>
            <a:r>
              <a:rPr lang="en-US" sz="500"/>
              <a:t>Cell adhesion</a:t>
            </a:r>
          </a:p>
          <a:p>
            <a:r>
              <a:rPr lang="en-US" sz="500"/>
              <a:t>Transport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06024" y="4557941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/>
              <a:t>Glycolysis</a:t>
            </a:r>
          </a:p>
          <a:p>
            <a:r>
              <a:rPr lang="en-US" sz="600"/>
              <a:t>Carbohydrate metabolism</a:t>
            </a:r>
          </a:p>
          <a:p>
            <a:r>
              <a:rPr lang="en-US" sz="600"/>
              <a:t>Transport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54210" y="4910466"/>
            <a:ext cx="655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/>
              <a:t>Translation</a:t>
            </a:r>
          </a:p>
          <a:p>
            <a:r>
              <a:rPr lang="en-US" sz="400"/>
              <a:t>Amino acid catabolism</a:t>
            </a:r>
          </a:p>
          <a:p>
            <a:r>
              <a:rPr lang="en-US" sz="400"/>
              <a:t>Immune</a:t>
            </a:r>
          </a:p>
          <a:p>
            <a:r>
              <a:rPr lang="en-US" sz="400"/>
              <a:t>DNA repair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62239" y="5137637"/>
            <a:ext cx="5319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/>
              <a:t>Cell adhesion</a:t>
            </a:r>
          </a:p>
          <a:p>
            <a:r>
              <a:rPr lang="en-US" sz="500"/>
              <a:t>Cytoskeleton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25559" y="5291525"/>
            <a:ext cx="67349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/>
              <a:t>Stress response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50881" y="5435600"/>
            <a:ext cx="879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/>
              <a:t>Ribosome</a:t>
            </a:r>
          </a:p>
          <a:p>
            <a:r>
              <a:rPr lang="en-US" sz="600"/>
              <a:t>AMP synthesis</a:t>
            </a:r>
          </a:p>
          <a:p>
            <a:r>
              <a:rPr lang="en-US" sz="600"/>
              <a:t>Galactose metabolism</a:t>
            </a:r>
          </a:p>
          <a:p>
            <a:r>
              <a:rPr lang="en-US" sz="600"/>
              <a:t>Metal binding</a:t>
            </a:r>
          </a:p>
        </p:txBody>
      </p:sp>
      <p:sp>
        <p:nvSpPr>
          <p:cNvPr id="59" name="Up Arrow 58"/>
          <p:cNvSpPr/>
          <p:nvPr/>
        </p:nvSpPr>
        <p:spPr>
          <a:xfrm>
            <a:off x="474343" y="784308"/>
            <a:ext cx="87894" cy="64549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Down Arrow 59"/>
          <p:cNvSpPr/>
          <p:nvPr/>
        </p:nvSpPr>
        <p:spPr>
          <a:xfrm>
            <a:off x="471769" y="639360"/>
            <a:ext cx="90470" cy="96079"/>
          </a:xfrm>
          <a:prstGeom prst="downArrow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62" name="Down Arrow 61"/>
          <p:cNvSpPr/>
          <p:nvPr/>
        </p:nvSpPr>
        <p:spPr>
          <a:xfrm>
            <a:off x="461041" y="873317"/>
            <a:ext cx="90470" cy="96079"/>
          </a:xfrm>
          <a:prstGeom prst="downArrow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Up Arrow 62"/>
          <p:cNvSpPr/>
          <p:nvPr/>
        </p:nvSpPr>
        <p:spPr>
          <a:xfrm>
            <a:off x="451963" y="983312"/>
            <a:ext cx="87894" cy="64549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Up Arrow 63"/>
          <p:cNvSpPr/>
          <p:nvPr/>
        </p:nvSpPr>
        <p:spPr>
          <a:xfrm>
            <a:off x="430628" y="1058538"/>
            <a:ext cx="132307" cy="133350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Up Arrow 64"/>
          <p:cNvSpPr/>
          <p:nvPr/>
        </p:nvSpPr>
        <p:spPr>
          <a:xfrm>
            <a:off x="430629" y="1247323"/>
            <a:ext cx="154500" cy="451044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Up Arrow 65"/>
          <p:cNvSpPr/>
          <p:nvPr/>
        </p:nvSpPr>
        <p:spPr>
          <a:xfrm>
            <a:off x="430630" y="1758950"/>
            <a:ext cx="155324" cy="317500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Up Arrow 66"/>
          <p:cNvSpPr/>
          <p:nvPr/>
        </p:nvSpPr>
        <p:spPr>
          <a:xfrm>
            <a:off x="419204" y="2098476"/>
            <a:ext cx="132307" cy="466923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Up Arrow 67"/>
          <p:cNvSpPr/>
          <p:nvPr/>
        </p:nvSpPr>
        <p:spPr>
          <a:xfrm>
            <a:off x="419204" y="2573420"/>
            <a:ext cx="132307" cy="133350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Down Arrow 68"/>
          <p:cNvSpPr/>
          <p:nvPr/>
        </p:nvSpPr>
        <p:spPr>
          <a:xfrm>
            <a:off x="460528" y="2716143"/>
            <a:ext cx="90470" cy="96079"/>
          </a:xfrm>
          <a:prstGeom prst="downArrow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Down Arrow 69"/>
          <p:cNvSpPr/>
          <p:nvPr/>
        </p:nvSpPr>
        <p:spPr>
          <a:xfrm>
            <a:off x="449800" y="2868543"/>
            <a:ext cx="90470" cy="96079"/>
          </a:xfrm>
          <a:prstGeom prst="downArrow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Down Arrow 70"/>
          <p:cNvSpPr/>
          <p:nvPr/>
        </p:nvSpPr>
        <p:spPr>
          <a:xfrm>
            <a:off x="449799" y="2978150"/>
            <a:ext cx="127895" cy="711200"/>
          </a:xfrm>
          <a:prstGeom prst="downArrow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Down Arrow 71"/>
          <p:cNvSpPr/>
          <p:nvPr/>
        </p:nvSpPr>
        <p:spPr>
          <a:xfrm>
            <a:off x="419204" y="3775211"/>
            <a:ext cx="166750" cy="459385"/>
          </a:xfrm>
          <a:prstGeom prst="downArrow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Down Arrow 72"/>
          <p:cNvSpPr/>
          <p:nvPr/>
        </p:nvSpPr>
        <p:spPr>
          <a:xfrm>
            <a:off x="423968" y="4318107"/>
            <a:ext cx="153726" cy="174860"/>
          </a:xfrm>
          <a:prstGeom prst="downArrow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Down Arrow 73"/>
          <p:cNvSpPr/>
          <p:nvPr/>
        </p:nvSpPr>
        <p:spPr>
          <a:xfrm>
            <a:off x="419204" y="4514850"/>
            <a:ext cx="166750" cy="469900"/>
          </a:xfrm>
          <a:prstGeom prst="downArrow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Down Arrow 74"/>
          <p:cNvSpPr/>
          <p:nvPr/>
        </p:nvSpPr>
        <p:spPr>
          <a:xfrm>
            <a:off x="409209" y="5013090"/>
            <a:ext cx="153726" cy="174860"/>
          </a:xfrm>
          <a:prstGeom prst="downArrow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Down Arrow 75"/>
          <p:cNvSpPr/>
          <p:nvPr/>
        </p:nvSpPr>
        <p:spPr>
          <a:xfrm>
            <a:off x="423968" y="5187725"/>
            <a:ext cx="153726" cy="174860"/>
          </a:xfrm>
          <a:prstGeom prst="downArrow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Up Arrow 76"/>
          <p:cNvSpPr/>
          <p:nvPr/>
        </p:nvSpPr>
        <p:spPr>
          <a:xfrm>
            <a:off x="419341" y="5358851"/>
            <a:ext cx="132307" cy="133350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Up Arrow 77"/>
          <p:cNvSpPr/>
          <p:nvPr/>
        </p:nvSpPr>
        <p:spPr>
          <a:xfrm>
            <a:off x="419341" y="5569432"/>
            <a:ext cx="155324" cy="317500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526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ghMechS heat map annotat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423" y="-12745"/>
            <a:ext cx="6909707" cy="69097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05733" y="742950"/>
            <a:ext cx="1280267" cy="298450"/>
          </a:xfrm>
          <a:prstGeom prst="rect">
            <a:avLst/>
          </a:prstGeom>
          <a:noFill/>
          <a:ln w="635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05733" y="1047750"/>
            <a:ext cx="1280267" cy="387350"/>
          </a:xfrm>
          <a:prstGeom prst="rect">
            <a:avLst/>
          </a:prstGeom>
          <a:noFill/>
          <a:ln w="635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05733" y="1435100"/>
            <a:ext cx="1280267" cy="101600"/>
          </a:xfrm>
          <a:prstGeom prst="rect">
            <a:avLst/>
          </a:prstGeom>
          <a:noFill/>
          <a:ln w="635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05733" y="1536700"/>
            <a:ext cx="1280267" cy="101600"/>
          </a:xfrm>
          <a:prstGeom prst="rect">
            <a:avLst/>
          </a:prstGeom>
          <a:noFill/>
          <a:ln w="635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05733" y="1638300"/>
            <a:ext cx="1280267" cy="101600"/>
          </a:xfrm>
          <a:prstGeom prst="rect">
            <a:avLst/>
          </a:prstGeom>
          <a:noFill/>
          <a:ln w="635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05733" y="1739900"/>
            <a:ext cx="1280267" cy="158750"/>
          </a:xfrm>
          <a:prstGeom prst="rect">
            <a:avLst/>
          </a:prstGeom>
          <a:noFill/>
          <a:ln w="635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05733" y="1898650"/>
            <a:ext cx="1280267" cy="469900"/>
          </a:xfrm>
          <a:prstGeom prst="rect">
            <a:avLst/>
          </a:prstGeom>
          <a:noFill/>
          <a:ln w="635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05733" y="2368550"/>
            <a:ext cx="1280267" cy="215900"/>
          </a:xfrm>
          <a:prstGeom prst="rect">
            <a:avLst/>
          </a:prstGeom>
          <a:noFill/>
          <a:ln w="635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05733" y="2584450"/>
            <a:ext cx="1280267" cy="704850"/>
          </a:xfrm>
          <a:prstGeom prst="rect">
            <a:avLst/>
          </a:prstGeom>
          <a:noFill/>
          <a:ln w="635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05733" y="3295650"/>
            <a:ext cx="1280267" cy="869950"/>
          </a:xfrm>
          <a:prstGeom prst="rect">
            <a:avLst/>
          </a:prstGeom>
          <a:noFill/>
          <a:ln w="635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05733" y="4165600"/>
            <a:ext cx="1280267" cy="876300"/>
          </a:xfrm>
          <a:prstGeom prst="rect">
            <a:avLst/>
          </a:prstGeom>
          <a:noFill/>
          <a:ln w="635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05733" y="5041900"/>
            <a:ext cx="1280267" cy="393700"/>
          </a:xfrm>
          <a:prstGeom prst="rect">
            <a:avLst/>
          </a:prstGeom>
          <a:noFill/>
          <a:ln w="635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05733" y="5429250"/>
            <a:ext cx="1280267" cy="635000"/>
          </a:xfrm>
          <a:prstGeom prst="rect">
            <a:avLst/>
          </a:prstGeom>
          <a:noFill/>
          <a:ln w="635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428633" y="742950"/>
            <a:ext cx="1280267" cy="298450"/>
          </a:xfrm>
          <a:prstGeom prst="rect">
            <a:avLst/>
          </a:prstGeom>
          <a:noFill/>
          <a:ln w="63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428633" y="1047750"/>
            <a:ext cx="1280267" cy="387350"/>
          </a:xfrm>
          <a:prstGeom prst="rect">
            <a:avLst/>
          </a:prstGeom>
          <a:noFill/>
          <a:ln w="63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428633" y="1435100"/>
            <a:ext cx="1280267" cy="101600"/>
          </a:xfrm>
          <a:prstGeom prst="rect">
            <a:avLst/>
          </a:prstGeom>
          <a:noFill/>
          <a:ln w="63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428633" y="1536700"/>
            <a:ext cx="1280267" cy="101600"/>
          </a:xfrm>
          <a:prstGeom prst="rect">
            <a:avLst/>
          </a:prstGeom>
          <a:noFill/>
          <a:ln w="63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428633" y="1638300"/>
            <a:ext cx="1280267" cy="101600"/>
          </a:xfrm>
          <a:prstGeom prst="rect">
            <a:avLst/>
          </a:prstGeom>
          <a:noFill/>
          <a:ln w="63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428633" y="1739900"/>
            <a:ext cx="1280267" cy="158750"/>
          </a:xfrm>
          <a:prstGeom prst="rect">
            <a:avLst/>
          </a:prstGeom>
          <a:noFill/>
          <a:ln w="63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428633" y="1898650"/>
            <a:ext cx="1280267" cy="469900"/>
          </a:xfrm>
          <a:prstGeom prst="rect">
            <a:avLst/>
          </a:prstGeom>
          <a:noFill/>
          <a:ln w="63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428633" y="2368550"/>
            <a:ext cx="1280267" cy="215900"/>
          </a:xfrm>
          <a:prstGeom prst="rect">
            <a:avLst/>
          </a:prstGeom>
          <a:noFill/>
          <a:ln w="63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428633" y="2584450"/>
            <a:ext cx="1280267" cy="704850"/>
          </a:xfrm>
          <a:prstGeom prst="rect">
            <a:avLst/>
          </a:prstGeom>
          <a:noFill/>
          <a:ln w="63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428633" y="3295650"/>
            <a:ext cx="1280267" cy="869950"/>
          </a:xfrm>
          <a:prstGeom prst="rect">
            <a:avLst/>
          </a:prstGeom>
          <a:noFill/>
          <a:ln w="63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428633" y="4165600"/>
            <a:ext cx="1280267" cy="876300"/>
          </a:xfrm>
          <a:prstGeom prst="rect">
            <a:avLst/>
          </a:prstGeom>
          <a:noFill/>
          <a:ln w="63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428633" y="5041900"/>
            <a:ext cx="1280267" cy="393700"/>
          </a:xfrm>
          <a:prstGeom prst="rect">
            <a:avLst/>
          </a:prstGeom>
          <a:noFill/>
          <a:ln w="63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428633" y="5429250"/>
            <a:ext cx="1280267" cy="635000"/>
          </a:xfrm>
          <a:prstGeom prst="rect">
            <a:avLst/>
          </a:prstGeom>
          <a:noFill/>
          <a:ln w="63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963716" y="695067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/>
              <a:t>Ribosome</a:t>
            </a:r>
          </a:p>
          <a:p>
            <a:r>
              <a:rPr lang="en-US" sz="500"/>
              <a:t>Calcium binding</a:t>
            </a:r>
          </a:p>
          <a:p>
            <a:r>
              <a:rPr lang="en-US" sz="500"/>
              <a:t>mRNA processing</a:t>
            </a:r>
          </a:p>
          <a:p>
            <a:r>
              <a:rPr lang="en-US" sz="500"/>
              <a:t>Cell adhesion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63716" y="1013936"/>
            <a:ext cx="565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/>
              <a:t>Gluconeogenesis</a:t>
            </a:r>
          </a:p>
          <a:p>
            <a:r>
              <a:rPr lang="en-US" sz="400"/>
              <a:t>Protein synthesis</a:t>
            </a:r>
          </a:p>
          <a:p>
            <a:r>
              <a:rPr lang="en-US" sz="400"/>
              <a:t>Transcription</a:t>
            </a:r>
          </a:p>
          <a:p>
            <a:r>
              <a:rPr lang="en-US" sz="400"/>
              <a:t>Ribosome</a:t>
            </a:r>
          </a:p>
          <a:p>
            <a:r>
              <a:rPr lang="en-US" sz="400"/>
              <a:t>Electron transport</a:t>
            </a:r>
          </a:p>
          <a:p>
            <a:r>
              <a:rPr lang="en-US" sz="400"/>
              <a:t>Detoxification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7831" y="1383268"/>
            <a:ext cx="94128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/>
              <a:t>Quinolinate metabolism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0599" y="1475601"/>
            <a:ext cx="5105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/>
              <a:t>Ribosome</a:t>
            </a:r>
          </a:p>
          <a:p>
            <a:r>
              <a:rPr lang="en-US" sz="400"/>
              <a:t>Stress response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04249" y="1576000"/>
            <a:ext cx="7441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/>
              <a:t>Oxidoreductase, Apoptosis</a:t>
            </a:r>
          </a:p>
          <a:p>
            <a:r>
              <a:rPr lang="en-US" sz="400"/>
              <a:t>Glycogen metabolism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31966" y="1670050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/>
              <a:t>Calcium transport</a:t>
            </a:r>
          </a:p>
          <a:p>
            <a:r>
              <a:rPr lang="en-US" sz="600"/>
              <a:t>Nucleotide metabolism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83262" y="1838067"/>
            <a:ext cx="7291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/>
              <a:t>Glycogen metabolism</a:t>
            </a:r>
          </a:p>
          <a:p>
            <a:r>
              <a:rPr lang="en-US" sz="400"/>
              <a:t>Membrane</a:t>
            </a:r>
          </a:p>
          <a:p>
            <a:r>
              <a:rPr lang="en-US" sz="400"/>
              <a:t>Oxidoreductase</a:t>
            </a:r>
          </a:p>
          <a:p>
            <a:r>
              <a:rPr lang="en-US" sz="400"/>
              <a:t>Carbohydrate metabolism</a:t>
            </a:r>
          </a:p>
          <a:p>
            <a:r>
              <a:rPr lang="en-US" sz="400"/>
              <a:t>Signaling</a:t>
            </a:r>
          </a:p>
          <a:p>
            <a:r>
              <a:rPr lang="en-US" sz="400"/>
              <a:t>Fatty acid catabolism</a:t>
            </a:r>
          </a:p>
          <a:p>
            <a:r>
              <a:rPr lang="en-US" sz="400"/>
              <a:t>mRNA processing</a:t>
            </a:r>
          </a:p>
          <a:p>
            <a:r>
              <a:rPr lang="en-US" sz="400"/>
              <a:t>Detoxification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95838" y="2305050"/>
            <a:ext cx="60785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/>
              <a:t>H+ transport</a:t>
            </a:r>
          </a:p>
          <a:p>
            <a:r>
              <a:rPr lang="en-US" sz="500"/>
              <a:t>DNA repair</a:t>
            </a:r>
          </a:p>
          <a:p>
            <a:r>
              <a:rPr lang="en-US" sz="500"/>
              <a:t>Oxidoreductase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51388" y="2546350"/>
            <a:ext cx="86531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/>
              <a:t>Transcription</a:t>
            </a:r>
          </a:p>
          <a:p>
            <a:r>
              <a:rPr lang="en-US" sz="500"/>
              <a:t>Carbohydrate metabolism</a:t>
            </a:r>
          </a:p>
          <a:p>
            <a:r>
              <a:rPr lang="en-US" sz="500"/>
              <a:t>Transport</a:t>
            </a:r>
          </a:p>
          <a:p>
            <a:r>
              <a:rPr lang="en-US" sz="500"/>
              <a:t>Chaperone</a:t>
            </a:r>
          </a:p>
          <a:p>
            <a:r>
              <a:rPr lang="en-US" sz="500"/>
              <a:t>Electron transport</a:t>
            </a:r>
          </a:p>
          <a:p>
            <a:r>
              <a:rPr lang="en-US" sz="500"/>
              <a:t>Calcification</a:t>
            </a:r>
          </a:p>
          <a:p>
            <a:r>
              <a:rPr lang="en-US" sz="500"/>
              <a:t>Cytoskeleton</a:t>
            </a:r>
          </a:p>
          <a:p>
            <a:r>
              <a:rPr lang="en-US" sz="500"/>
              <a:t>Cell growth</a:t>
            </a:r>
          </a:p>
          <a:p>
            <a:r>
              <a:rPr lang="en-US" sz="500"/>
              <a:t>Nucleotide metabolism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04249" y="3238500"/>
            <a:ext cx="6702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/>
              <a:t>Chaperone</a:t>
            </a:r>
          </a:p>
          <a:p>
            <a:r>
              <a:rPr lang="en-US" sz="400"/>
              <a:t>Protein transport</a:t>
            </a:r>
          </a:p>
          <a:p>
            <a:r>
              <a:rPr lang="en-US" sz="400"/>
              <a:t>Nucleotide metabolism</a:t>
            </a:r>
          </a:p>
          <a:p>
            <a:r>
              <a:rPr lang="en-US" sz="400"/>
              <a:t>Transcription</a:t>
            </a:r>
          </a:p>
          <a:p>
            <a:r>
              <a:rPr lang="en-US" sz="400"/>
              <a:t>Reproduction</a:t>
            </a:r>
          </a:p>
          <a:p>
            <a:r>
              <a:rPr lang="en-US" sz="400"/>
              <a:t>Cytoskeleton</a:t>
            </a:r>
          </a:p>
          <a:p>
            <a:r>
              <a:rPr lang="en-US" sz="400"/>
              <a:t>Amino acid synthesis</a:t>
            </a:r>
          </a:p>
          <a:p>
            <a:r>
              <a:rPr lang="en-US" sz="400"/>
              <a:t>Membrane</a:t>
            </a:r>
          </a:p>
          <a:p>
            <a:r>
              <a:rPr lang="en-US" sz="400"/>
              <a:t>Signaling</a:t>
            </a:r>
          </a:p>
          <a:p>
            <a:r>
              <a:rPr lang="en-US" sz="400"/>
              <a:t>Cell adhesion</a:t>
            </a:r>
          </a:p>
          <a:p>
            <a:r>
              <a:rPr lang="en-US" sz="400"/>
              <a:t>Electron transport</a:t>
            </a:r>
          </a:p>
          <a:p>
            <a:r>
              <a:rPr lang="en-US" sz="400"/>
              <a:t>Immune</a:t>
            </a:r>
          </a:p>
          <a:p>
            <a:r>
              <a:rPr lang="en-US" sz="400"/>
              <a:t>Protein synthesis</a:t>
            </a:r>
          </a:p>
          <a:p>
            <a:r>
              <a:rPr lang="en-US" sz="400"/>
              <a:t>Galactose metabolism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95838" y="4133850"/>
            <a:ext cx="69236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/>
              <a:t>Membrane</a:t>
            </a:r>
          </a:p>
          <a:p>
            <a:r>
              <a:rPr lang="en-US" sz="400"/>
              <a:t>Cell adhesion</a:t>
            </a:r>
          </a:p>
          <a:p>
            <a:r>
              <a:rPr lang="en-US" sz="400"/>
              <a:t>Protein synthesis</a:t>
            </a:r>
          </a:p>
          <a:p>
            <a:r>
              <a:rPr lang="en-US" sz="400"/>
              <a:t>Transcription</a:t>
            </a:r>
          </a:p>
          <a:p>
            <a:r>
              <a:rPr lang="en-US" sz="400"/>
              <a:t>Ganglioside degradation</a:t>
            </a:r>
          </a:p>
          <a:p>
            <a:r>
              <a:rPr lang="en-US" sz="400"/>
              <a:t>Proteolysis</a:t>
            </a:r>
          </a:p>
          <a:p>
            <a:r>
              <a:rPr lang="en-US" sz="400"/>
              <a:t>Signaling</a:t>
            </a:r>
          </a:p>
          <a:p>
            <a:r>
              <a:rPr lang="en-US" sz="400"/>
              <a:t>mRNA processing</a:t>
            </a:r>
          </a:p>
          <a:p>
            <a:r>
              <a:rPr lang="en-US" sz="400"/>
              <a:t>Lipid transport</a:t>
            </a:r>
          </a:p>
          <a:p>
            <a:r>
              <a:rPr lang="en-US" sz="400"/>
              <a:t>Metalloprotease</a:t>
            </a:r>
          </a:p>
          <a:p>
            <a:r>
              <a:rPr lang="en-US" sz="400"/>
              <a:t>Protein transport</a:t>
            </a:r>
          </a:p>
          <a:p>
            <a:r>
              <a:rPr lang="en-US" sz="400"/>
              <a:t>ROS response</a:t>
            </a:r>
          </a:p>
          <a:p>
            <a:r>
              <a:rPr lang="en-US" sz="400"/>
              <a:t>Cytoskeleton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19338" y="4992082"/>
            <a:ext cx="565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/>
              <a:t>Cytoskeleton</a:t>
            </a:r>
          </a:p>
          <a:p>
            <a:r>
              <a:rPr lang="en-US" sz="400"/>
              <a:t>Calcium transport</a:t>
            </a:r>
          </a:p>
          <a:p>
            <a:r>
              <a:rPr lang="en-US" sz="400"/>
              <a:t>Transport</a:t>
            </a:r>
          </a:p>
          <a:p>
            <a:r>
              <a:rPr lang="en-US" sz="400"/>
              <a:t>Electron transport</a:t>
            </a:r>
          </a:p>
          <a:p>
            <a:r>
              <a:rPr lang="en-US" sz="400"/>
              <a:t>Lipid transport</a:t>
            </a:r>
          </a:p>
          <a:p>
            <a:r>
              <a:rPr lang="en-US" sz="400"/>
              <a:t>mRNA processing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10599" y="5397500"/>
            <a:ext cx="5650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/>
              <a:t>Calcification</a:t>
            </a:r>
          </a:p>
          <a:p>
            <a:r>
              <a:rPr lang="en-US" sz="400"/>
              <a:t>mRNA processing</a:t>
            </a:r>
          </a:p>
          <a:p>
            <a:r>
              <a:rPr lang="en-US" sz="400"/>
              <a:t>Transcription</a:t>
            </a:r>
          </a:p>
          <a:p>
            <a:r>
              <a:rPr lang="en-US" sz="400"/>
              <a:t>Cell growth</a:t>
            </a:r>
          </a:p>
          <a:p>
            <a:r>
              <a:rPr lang="en-US" sz="400"/>
              <a:t>Electron transport</a:t>
            </a:r>
          </a:p>
          <a:p>
            <a:r>
              <a:rPr lang="en-US" sz="400"/>
              <a:t>Stress response</a:t>
            </a:r>
          </a:p>
          <a:p>
            <a:r>
              <a:rPr lang="en-US" sz="400"/>
              <a:t>Ribosome</a:t>
            </a:r>
          </a:p>
          <a:p>
            <a:r>
              <a:rPr lang="en-US" sz="400"/>
              <a:t>Apoptosis</a:t>
            </a:r>
          </a:p>
          <a:p>
            <a:r>
              <a:rPr lang="en-US" sz="400"/>
              <a:t>Signaling</a:t>
            </a:r>
          </a:p>
        </p:txBody>
      </p:sp>
      <p:sp>
        <p:nvSpPr>
          <p:cNvPr id="42" name="Up Arrow 41"/>
          <p:cNvSpPr/>
          <p:nvPr/>
        </p:nvSpPr>
        <p:spPr>
          <a:xfrm>
            <a:off x="850955" y="742950"/>
            <a:ext cx="112761" cy="270986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Up Arrow 42"/>
          <p:cNvSpPr/>
          <p:nvPr/>
        </p:nvSpPr>
        <p:spPr>
          <a:xfrm>
            <a:off x="850955" y="1058538"/>
            <a:ext cx="144883" cy="376562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Up Arrow 43"/>
          <p:cNvSpPr/>
          <p:nvPr/>
        </p:nvSpPr>
        <p:spPr>
          <a:xfrm>
            <a:off x="927788" y="1563300"/>
            <a:ext cx="76541" cy="66675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Down Arrow 44"/>
          <p:cNvSpPr/>
          <p:nvPr/>
        </p:nvSpPr>
        <p:spPr>
          <a:xfrm>
            <a:off x="911600" y="1456393"/>
            <a:ext cx="90470" cy="96079"/>
          </a:xfrm>
          <a:prstGeom prst="downArrow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50" name="Up Arrow 49"/>
          <p:cNvSpPr/>
          <p:nvPr/>
        </p:nvSpPr>
        <p:spPr>
          <a:xfrm>
            <a:off x="944991" y="1669878"/>
            <a:ext cx="76541" cy="66675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Up Arrow 50"/>
          <p:cNvSpPr/>
          <p:nvPr/>
        </p:nvSpPr>
        <p:spPr>
          <a:xfrm>
            <a:off x="927788" y="1771392"/>
            <a:ext cx="76541" cy="66675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Up Arrow 51"/>
          <p:cNvSpPr/>
          <p:nvPr/>
        </p:nvSpPr>
        <p:spPr>
          <a:xfrm>
            <a:off x="883077" y="1898650"/>
            <a:ext cx="122656" cy="469900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Up Arrow 52"/>
          <p:cNvSpPr/>
          <p:nvPr/>
        </p:nvSpPr>
        <p:spPr>
          <a:xfrm>
            <a:off x="911600" y="2410857"/>
            <a:ext cx="112761" cy="173593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Down Arrow 53"/>
          <p:cNvSpPr/>
          <p:nvPr/>
        </p:nvSpPr>
        <p:spPr>
          <a:xfrm>
            <a:off x="911600" y="2630160"/>
            <a:ext cx="90470" cy="665490"/>
          </a:xfrm>
          <a:prstGeom prst="downArrow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55" name="Down Arrow 54"/>
          <p:cNvSpPr/>
          <p:nvPr/>
        </p:nvSpPr>
        <p:spPr>
          <a:xfrm>
            <a:off x="911600" y="3331180"/>
            <a:ext cx="90470" cy="802670"/>
          </a:xfrm>
          <a:prstGeom prst="downArrow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56" name="Up Arrow 55"/>
          <p:cNvSpPr/>
          <p:nvPr/>
        </p:nvSpPr>
        <p:spPr>
          <a:xfrm>
            <a:off x="850955" y="4196155"/>
            <a:ext cx="156813" cy="830247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Up Arrow 56"/>
          <p:cNvSpPr/>
          <p:nvPr/>
        </p:nvSpPr>
        <p:spPr>
          <a:xfrm>
            <a:off x="883077" y="5041900"/>
            <a:ext cx="99583" cy="387350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Down Arrow 57"/>
          <p:cNvSpPr/>
          <p:nvPr/>
        </p:nvSpPr>
        <p:spPr>
          <a:xfrm>
            <a:off x="883077" y="5517994"/>
            <a:ext cx="94124" cy="525837"/>
          </a:xfrm>
          <a:prstGeom prst="downArrow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894880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A heat map annotated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22"/>
          <a:stretch/>
        </p:blipFill>
        <p:spPr>
          <a:xfrm>
            <a:off x="2312640" y="12095"/>
            <a:ext cx="6858000" cy="59992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5400000">
            <a:off x="2825387" y="6276361"/>
            <a:ext cx="9109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2800 µatm 1</a:t>
            </a:r>
          </a:p>
        </p:txBody>
      </p:sp>
      <p:sp>
        <p:nvSpPr>
          <p:cNvPr id="4" name="TextBox 3"/>
          <p:cNvSpPr txBox="1"/>
          <p:nvPr/>
        </p:nvSpPr>
        <p:spPr>
          <a:xfrm rot="5400000">
            <a:off x="3314136" y="6276361"/>
            <a:ext cx="9156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2800 µatm 4</a:t>
            </a:r>
          </a:p>
        </p:txBody>
      </p:sp>
      <p:sp>
        <p:nvSpPr>
          <p:cNvPr id="5" name="TextBox 4"/>
          <p:cNvSpPr txBox="1"/>
          <p:nvPr/>
        </p:nvSpPr>
        <p:spPr>
          <a:xfrm rot="5400000">
            <a:off x="3824457" y="6283793"/>
            <a:ext cx="9109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2800 µatm 2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4308268" y="6276361"/>
            <a:ext cx="9109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2800 µatm 3</a:t>
            </a:r>
          </a:p>
        </p:txBody>
      </p:sp>
      <p:sp>
        <p:nvSpPr>
          <p:cNvPr id="7" name="TextBox 6"/>
          <p:cNvSpPr txBox="1"/>
          <p:nvPr/>
        </p:nvSpPr>
        <p:spPr>
          <a:xfrm rot="5400000">
            <a:off x="4839923" y="6235413"/>
            <a:ext cx="8394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400 µatm 3</a:t>
            </a:r>
          </a:p>
        </p:txBody>
      </p:sp>
      <p:sp>
        <p:nvSpPr>
          <p:cNvPr id="8" name="TextBox 7"/>
          <p:cNvSpPr txBox="1"/>
          <p:nvPr/>
        </p:nvSpPr>
        <p:spPr>
          <a:xfrm rot="5400000">
            <a:off x="5330992" y="6235413"/>
            <a:ext cx="8394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400 µatm 4</a:t>
            </a:r>
          </a:p>
        </p:txBody>
      </p:sp>
      <p:sp>
        <p:nvSpPr>
          <p:cNvPr id="9" name="TextBox 8"/>
          <p:cNvSpPr txBox="1"/>
          <p:nvPr/>
        </p:nvSpPr>
        <p:spPr>
          <a:xfrm rot="5400000">
            <a:off x="5814803" y="6242845"/>
            <a:ext cx="8394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400 µatm 1</a:t>
            </a:r>
          </a:p>
        </p:txBody>
      </p:sp>
      <p:sp>
        <p:nvSpPr>
          <p:cNvPr id="10" name="TextBox 9"/>
          <p:cNvSpPr txBox="1"/>
          <p:nvPr/>
        </p:nvSpPr>
        <p:spPr>
          <a:xfrm rot="5400000">
            <a:off x="6334899" y="6235413"/>
            <a:ext cx="8394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400 µatm 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3558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Ocean Acidification: 2800 µatm vs. 400 µatm</a:t>
            </a:r>
          </a:p>
        </p:txBody>
      </p:sp>
    </p:spTree>
    <p:extLst>
      <p:ext uri="{BB962C8B-B14F-4D97-AF65-F5344CB8AC3E}">
        <p14:creationId xmlns:p14="http://schemas.microsoft.com/office/powerpoint/2010/main" val="41796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wMechS heat map annotated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61"/>
          <a:stretch/>
        </p:blipFill>
        <p:spPr>
          <a:xfrm>
            <a:off x="2233099" y="61154"/>
            <a:ext cx="6905701" cy="60106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5400000">
            <a:off x="2820344" y="6335273"/>
            <a:ext cx="8394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400 µatm 1</a:t>
            </a:r>
          </a:p>
        </p:txBody>
      </p:sp>
      <p:sp>
        <p:nvSpPr>
          <p:cNvPr id="4" name="TextBox 3"/>
          <p:cNvSpPr txBox="1"/>
          <p:nvPr/>
        </p:nvSpPr>
        <p:spPr>
          <a:xfrm rot="5400000">
            <a:off x="3311413" y="6335273"/>
            <a:ext cx="8394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400 µatm 3</a:t>
            </a:r>
          </a:p>
        </p:txBody>
      </p:sp>
      <p:sp>
        <p:nvSpPr>
          <p:cNvPr id="5" name="TextBox 4"/>
          <p:cNvSpPr txBox="1"/>
          <p:nvPr/>
        </p:nvSpPr>
        <p:spPr>
          <a:xfrm rot="5400000">
            <a:off x="3819414" y="6342705"/>
            <a:ext cx="8394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400 µatm 2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4303225" y="6335273"/>
            <a:ext cx="8394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400 µatm 4</a:t>
            </a:r>
          </a:p>
        </p:txBody>
      </p:sp>
      <p:sp>
        <p:nvSpPr>
          <p:cNvPr id="7" name="TextBox 6"/>
          <p:cNvSpPr txBox="1"/>
          <p:nvPr/>
        </p:nvSpPr>
        <p:spPr>
          <a:xfrm rot="5400000">
            <a:off x="4783979" y="6262783"/>
            <a:ext cx="856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400 µatm+Mech 1</a:t>
            </a:r>
          </a:p>
        </p:txBody>
      </p:sp>
      <p:sp>
        <p:nvSpPr>
          <p:cNvPr id="8" name="TextBox 7"/>
          <p:cNvSpPr txBox="1"/>
          <p:nvPr/>
        </p:nvSpPr>
        <p:spPr>
          <a:xfrm rot="5400000">
            <a:off x="5261847" y="6279118"/>
            <a:ext cx="8720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400 µatm+Mech 3</a:t>
            </a:r>
          </a:p>
        </p:txBody>
      </p:sp>
      <p:sp>
        <p:nvSpPr>
          <p:cNvPr id="9" name="TextBox 8"/>
          <p:cNvSpPr txBox="1"/>
          <p:nvPr/>
        </p:nvSpPr>
        <p:spPr>
          <a:xfrm rot="5400000">
            <a:off x="5702037" y="6334834"/>
            <a:ext cx="10076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400 µatm+Mech 2</a:t>
            </a:r>
          </a:p>
        </p:txBody>
      </p:sp>
      <p:sp>
        <p:nvSpPr>
          <p:cNvPr id="10" name="TextBox 9"/>
          <p:cNvSpPr txBox="1"/>
          <p:nvPr/>
        </p:nvSpPr>
        <p:spPr>
          <a:xfrm rot="5400000">
            <a:off x="6152682" y="6380095"/>
            <a:ext cx="10981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400 µatm+Mech 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310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Mechanical Stress: 400 µatm vs. 400 µatm + Mech. stress</a:t>
            </a:r>
          </a:p>
        </p:txBody>
      </p:sp>
    </p:spTree>
    <p:extLst>
      <p:ext uri="{BB962C8B-B14F-4D97-AF65-F5344CB8AC3E}">
        <p14:creationId xmlns:p14="http://schemas.microsoft.com/office/powerpoint/2010/main" val="2331107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ghMechS heat map annotated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2"/>
          <a:stretch/>
        </p:blipFill>
        <p:spPr>
          <a:xfrm>
            <a:off x="2279688" y="-12095"/>
            <a:ext cx="6909707" cy="60845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5400000">
            <a:off x="2826720" y="6380619"/>
            <a:ext cx="9156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2800 µatm 4</a:t>
            </a:r>
          </a:p>
        </p:txBody>
      </p:sp>
      <p:sp>
        <p:nvSpPr>
          <p:cNvPr id="4" name="TextBox 3"/>
          <p:cNvSpPr txBox="1"/>
          <p:nvPr/>
        </p:nvSpPr>
        <p:spPr>
          <a:xfrm rot="5400000">
            <a:off x="3356394" y="6380619"/>
            <a:ext cx="9109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2800 µatm 3</a:t>
            </a:r>
          </a:p>
        </p:txBody>
      </p:sp>
      <p:sp>
        <p:nvSpPr>
          <p:cNvPr id="5" name="TextBox 4"/>
          <p:cNvSpPr txBox="1"/>
          <p:nvPr/>
        </p:nvSpPr>
        <p:spPr>
          <a:xfrm rot="5400000">
            <a:off x="3876490" y="6388051"/>
            <a:ext cx="9109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2800 µatm 1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4408681" y="6380619"/>
            <a:ext cx="9109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2800 µatm 2</a:t>
            </a:r>
          </a:p>
        </p:txBody>
      </p:sp>
      <p:sp>
        <p:nvSpPr>
          <p:cNvPr id="7" name="TextBox 6"/>
          <p:cNvSpPr txBox="1"/>
          <p:nvPr/>
        </p:nvSpPr>
        <p:spPr>
          <a:xfrm rot="5400000">
            <a:off x="4817247" y="6392773"/>
            <a:ext cx="11205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2800 µatm+Mech 1</a:t>
            </a:r>
          </a:p>
        </p:txBody>
      </p:sp>
      <p:sp>
        <p:nvSpPr>
          <p:cNvPr id="8" name="TextBox 7"/>
          <p:cNvSpPr txBox="1"/>
          <p:nvPr/>
        </p:nvSpPr>
        <p:spPr>
          <a:xfrm rot="5400000">
            <a:off x="5314616" y="6413797"/>
            <a:ext cx="11456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2800 µatm+Mech 4</a:t>
            </a:r>
          </a:p>
        </p:txBody>
      </p:sp>
      <p:sp>
        <p:nvSpPr>
          <p:cNvPr id="9" name="TextBox 8"/>
          <p:cNvSpPr txBox="1"/>
          <p:nvPr/>
        </p:nvSpPr>
        <p:spPr>
          <a:xfrm rot="5400000">
            <a:off x="5846806" y="6413797"/>
            <a:ext cx="11456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2800 µatm+Mech 2</a:t>
            </a:r>
          </a:p>
        </p:txBody>
      </p:sp>
      <p:sp>
        <p:nvSpPr>
          <p:cNvPr id="10" name="TextBox 9"/>
          <p:cNvSpPr txBox="1"/>
          <p:nvPr/>
        </p:nvSpPr>
        <p:spPr>
          <a:xfrm rot="5400000">
            <a:off x="6382753" y="6390055"/>
            <a:ext cx="10981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2800 µatm+Mech 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2279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Ocean Acidifiation + Mechanical Stress: 2800 µatm vs. 2800 µatm + Mech. stress</a:t>
            </a:r>
          </a:p>
        </p:txBody>
      </p:sp>
    </p:spTree>
    <p:extLst>
      <p:ext uri="{BB962C8B-B14F-4D97-AF65-F5344CB8AC3E}">
        <p14:creationId xmlns:p14="http://schemas.microsoft.com/office/powerpoint/2010/main" val="281033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chS 5fold annotated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79"/>
          <a:stretch/>
        </p:blipFill>
        <p:spPr>
          <a:xfrm>
            <a:off x="2690445" y="176278"/>
            <a:ext cx="6400800" cy="55892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5400000">
            <a:off x="3136641" y="5933025"/>
            <a:ext cx="8789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2800 µatm +Mech 1</a:t>
            </a:r>
          </a:p>
        </p:txBody>
      </p:sp>
      <p:sp>
        <p:nvSpPr>
          <p:cNvPr id="4" name="TextBox 3"/>
          <p:cNvSpPr txBox="1"/>
          <p:nvPr/>
        </p:nvSpPr>
        <p:spPr>
          <a:xfrm rot="5400000">
            <a:off x="3660944" y="5958867"/>
            <a:ext cx="9334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2800 µatm +Mech 4</a:t>
            </a:r>
          </a:p>
        </p:txBody>
      </p:sp>
      <p:sp>
        <p:nvSpPr>
          <p:cNvPr id="5" name="TextBox 4"/>
          <p:cNvSpPr txBox="1"/>
          <p:nvPr/>
        </p:nvSpPr>
        <p:spPr>
          <a:xfrm rot="5400000">
            <a:off x="4186829" y="5925625"/>
            <a:ext cx="8735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2800 µatm +Mech 2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4681265" y="5919664"/>
            <a:ext cx="8522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2800 µatm +Mech 3</a:t>
            </a:r>
          </a:p>
        </p:txBody>
      </p:sp>
      <p:sp>
        <p:nvSpPr>
          <p:cNvPr id="7" name="TextBox 6"/>
          <p:cNvSpPr txBox="1"/>
          <p:nvPr/>
        </p:nvSpPr>
        <p:spPr>
          <a:xfrm rot="5400000">
            <a:off x="5195998" y="5901892"/>
            <a:ext cx="8252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400 µatm+Mech 4</a:t>
            </a:r>
          </a:p>
        </p:txBody>
      </p:sp>
      <p:sp>
        <p:nvSpPr>
          <p:cNvPr id="8" name="TextBox 7"/>
          <p:cNvSpPr txBox="1"/>
          <p:nvPr/>
        </p:nvSpPr>
        <p:spPr>
          <a:xfrm rot="5400000">
            <a:off x="5660388" y="5919610"/>
            <a:ext cx="8437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400 µatm+Mech 3</a:t>
            </a:r>
          </a:p>
        </p:txBody>
      </p:sp>
      <p:sp>
        <p:nvSpPr>
          <p:cNvPr id="9" name="TextBox 8"/>
          <p:cNvSpPr txBox="1"/>
          <p:nvPr/>
        </p:nvSpPr>
        <p:spPr>
          <a:xfrm rot="5400000">
            <a:off x="6156293" y="5919610"/>
            <a:ext cx="8437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400 µatm+Mech 1</a:t>
            </a:r>
          </a:p>
        </p:txBody>
      </p:sp>
      <p:sp>
        <p:nvSpPr>
          <p:cNvPr id="10" name="TextBox 9"/>
          <p:cNvSpPr txBox="1"/>
          <p:nvPr/>
        </p:nvSpPr>
        <p:spPr>
          <a:xfrm rot="5400000">
            <a:off x="6657590" y="5902126"/>
            <a:ext cx="8088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400 µatm+Mech 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1" y="0"/>
            <a:ext cx="2690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Mechanical Stress: 400 µatm + Mech. Stress vs. 2800 µatm + Mech. stress</a:t>
            </a:r>
          </a:p>
        </p:txBody>
      </p:sp>
    </p:spTree>
    <p:extLst>
      <p:ext uri="{BB962C8B-B14F-4D97-AF65-F5344CB8AC3E}">
        <p14:creationId xmlns:p14="http://schemas.microsoft.com/office/powerpoint/2010/main" val="1889857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549</Words>
  <Application>Microsoft Macintosh PowerPoint</Application>
  <PresentationFormat>On-screen Show (4:3)</PresentationFormat>
  <Paragraphs>258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Washington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Timmins-Schiffman</dc:creator>
  <cp:lastModifiedBy>Emma Timmins-Schiffman</cp:lastModifiedBy>
  <cp:revision>34</cp:revision>
  <cp:lastPrinted>2013-09-17T09:20:37Z</cp:lastPrinted>
  <dcterms:created xsi:type="dcterms:W3CDTF">2013-08-21T14:35:06Z</dcterms:created>
  <dcterms:modified xsi:type="dcterms:W3CDTF">2013-09-25T15:20:22Z</dcterms:modified>
</cp:coreProperties>
</file>